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56" r:id="rId2"/>
    <p:sldId id="307" r:id="rId3"/>
    <p:sldId id="274" r:id="rId4"/>
    <p:sldId id="275" r:id="rId5"/>
    <p:sldId id="298" r:id="rId6"/>
    <p:sldId id="316" r:id="rId7"/>
    <p:sldId id="318" r:id="rId8"/>
    <p:sldId id="319" r:id="rId9"/>
    <p:sldId id="320" r:id="rId10"/>
    <p:sldId id="322" r:id="rId11"/>
    <p:sldId id="323" r:id="rId12"/>
    <p:sldId id="324" r:id="rId13"/>
    <p:sldId id="300" r:id="rId14"/>
    <p:sldId id="325" r:id="rId15"/>
    <p:sldId id="326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0" autoAdjust="0"/>
    <p:restoredTop sz="94660"/>
  </p:normalViewPr>
  <p:slideViewPr>
    <p:cSldViewPr>
      <p:cViewPr>
        <p:scale>
          <a:sx n="80" d="100"/>
          <a:sy n="80" d="100"/>
        </p:scale>
        <p:origin x="-31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Жилые здания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17.8</c:v>
                </c:pt>
                <c:pt idx="1">
                  <c:v>13.5</c:v>
                </c:pt>
                <c:pt idx="2">
                  <c:v>15.1</c:v>
                </c:pt>
                <c:pt idx="3">
                  <c:v>16.600000000000001</c:v>
                </c:pt>
                <c:pt idx="4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Здания и сооружения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33.6</c:v>
                </c:pt>
                <c:pt idx="1">
                  <c:v>35.6</c:v>
                </c:pt>
                <c:pt idx="2">
                  <c:v>37</c:v>
                </c:pt>
                <c:pt idx="3">
                  <c:v>34.9</c:v>
                </c:pt>
                <c:pt idx="4">
                  <c:v>34.9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Машины и оборудование,включая хозяйственный инвентарь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44.4</c:v>
                </c:pt>
                <c:pt idx="1">
                  <c:v>47.3</c:v>
                </c:pt>
                <c:pt idx="2">
                  <c:v>44.3</c:v>
                </c:pt>
                <c:pt idx="3">
                  <c:v>41.8</c:v>
                </c:pt>
                <c:pt idx="4">
                  <c:v>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206336"/>
        <c:axId val="97338112"/>
        <c:axId val="0"/>
      </c:bar3DChart>
      <c:catAx>
        <c:axId val="2420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338112"/>
        <c:crosses val="autoZero"/>
        <c:auto val="1"/>
        <c:lblAlgn val="ctr"/>
        <c:lblOffset val="100"/>
        <c:noMultiLvlLbl val="0"/>
      </c:catAx>
      <c:valAx>
        <c:axId val="9733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063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Сельское, лесное хозяйство,охота, рыболовство,рыбоводство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энергией,газом и паром</c:v>
                </c:pt>
                <c:pt idx="3">
                  <c:v>Торговля оптовая и розничная, ремонт автотранспортных средств и мотоциклов</c:v>
                </c:pt>
                <c:pt idx="4">
                  <c:v>Транспортировка и хранение</c:v>
                </c:pt>
                <c:pt idx="5">
                  <c:v>Деятельность в области  информации и связи</c:v>
                </c:pt>
                <c:pt idx="6">
                  <c:v>Деятельность профессиональная, научная и техническая</c:v>
                </c:pt>
                <c:pt idx="7">
                  <c:v>Образование</c:v>
                </c:pt>
                <c:pt idx="8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4.9000000000000004</c:v>
                </c:pt>
                <c:pt idx="1">
                  <c:v>35.1</c:v>
                </c:pt>
                <c:pt idx="2">
                  <c:v>11.5</c:v>
                </c:pt>
                <c:pt idx="3">
                  <c:v>4</c:v>
                </c:pt>
                <c:pt idx="4">
                  <c:v>12.6</c:v>
                </c:pt>
                <c:pt idx="5">
                  <c:v>4.0999999999999996</c:v>
                </c:pt>
                <c:pt idx="6">
                  <c:v>7.1</c:v>
                </c:pt>
                <c:pt idx="7">
                  <c:v>2.7</c:v>
                </c:pt>
                <c:pt idx="8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Сельское, лесное хозяйство,охота, рыболовство,рыбоводство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энергией,газом и паром</c:v>
                </c:pt>
                <c:pt idx="3">
                  <c:v>Торговля оптовая и розничная, ремонт автотранспортных средств и мотоциклов</c:v>
                </c:pt>
                <c:pt idx="4">
                  <c:v>Транспортировка и хранение</c:v>
                </c:pt>
                <c:pt idx="5">
                  <c:v>Деятельность в области  информации и связи</c:v>
                </c:pt>
                <c:pt idx="6">
                  <c:v>Деятельность профессиональная, научная и техническая</c:v>
                </c:pt>
                <c:pt idx="7">
                  <c:v>Образование</c:v>
                </c:pt>
                <c:pt idx="8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3.6</c:v>
                </c:pt>
                <c:pt idx="1">
                  <c:v>44.9</c:v>
                </c:pt>
                <c:pt idx="2">
                  <c:v>8.6999999999999993</c:v>
                </c:pt>
                <c:pt idx="3">
                  <c:v>3.1</c:v>
                </c:pt>
                <c:pt idx="4">
                  <c:v>12.1</c:v>
                </c:pt>
                <c:pt idx="5">
                  <c:v>5.2</c:v>
                </c:pt>
                <c:pt idx="6">
                  <c:v>7.6</c:v>
                </c:pt>
                <c:pt idx="7">
                  <c:v>3.4</c:v>
                </c:pt>
                <c:pt idx="8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19648"/>
        <c:axId val="24221184"/>
      </c:barChart>
      <c:catAx>
        <c:axId val="24219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4221184"/>
        <c:crosses val="autoZero"/>
        <c:auto val="1"/>
        <c:lblAlgn val="ctr"/>
        <c:lblOffset val="100"/>
        <c:noMultiLvlLbl val="0"/>
      </c:catAx>
      <c:valAx>
        <c:axId val="24221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4219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Производство пищевых продуктов</c:v>
                </c:pt>
                <c:pt idx="1">
                  <c:v>Обработка древесины и производство изделий из дерева</c:v>
                </c:pt>
                <c:pt idx="2">
                  <c:v>Производство лекарственных средств и материалов, применяемых в медицинских целях</c:v>
                </c:pt>
                <c:pt idx="3">
                  <c:v>Производство резиновых и пластмассовых изделий</c:v>
                </c:pt>
                <c:pt idx="4">
                  <c:v>Производство прочей неметаллической минеральной продукции</c:v>
                </c:pt>
                <c:pt idx="5">
                  <c:v>Производство готовых металлических изделий, кроме машин и оборудования</c:v>
                </c:pt>
                <c:pt idx="6">
                  <c:v>Производство компьютеров,и оптических изделий</c:v>
                </c:pt>
                <c:pt idx="7">
                  <c:v>Производство электрического оборудования</c:v>
                </c:pt>
                <c:pt idx="8">
                  <c:v>Производство машин и оборудования</c:v>
                </c:pt>
                <c:pt idx="9">
                  <c:v>Производство прочих транспортных средств и оборудования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11.4</c:v>
                </c:pt>
                <c:pt idx="1">
                  <c:v>1.4</c:v>
                </c:pt>
                <c:pt idx="2">
                  <c:v>2.9</c:v>
                </c:pt>
                <c:pt idx="3">
                  <c:v>1.1000000000000001</c:v>
                </c:pt>
                <c:pt idx="4">
                  <c:v>2.9</c:v>
                </c:pt>
                <c:pt idx="5">
                  <c:v>4.0999999999999996</c:v>
                </c:pt>
                <c:pt idx="6">
                  <c:v>3</c:v>
                </c:pt>
                <c:pt idx="7">
                  <c:v>2.7</c:v>
                </c:pt>
                <c:pt idx="8">
                  <c:v>1.9</c:v>
                </c:pt>
                <c:pt idx="9">
                  <c:v>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Производство пищевых продуктов</c:v>
                </c:pt>
                <c:pt idx="1">
                  <c:v>Обработка древесины и производство изделий из дерева</c:v>
                </c:pt>
                <c:pt idx="2">
                  <c:v>Производство лекарственных средств и материалов, применяемых в медицинских целях</c:v>
                </c:pt>
                <c:pt idx="3">
                  <c:v>Производство резиновых и пластмассовых изделий</c:v>
                </c:pt>
                <c:pt idx="4">
                  <c:v>Производство прочей неметаллической минеральной продукции</c:v>
                </c:pt>
                <c:pt idx="5">
                  <c:v>Производство готовых металлических изделий, кроме машин и оборудования</c:v>
                </c:pt>
                <c:pt idx="6">
                  <c:v>Производство компьютеров,и оптических изделий</c:v>
                </c:pt>
                <c:pt idx="7">
                  <c:v>Производство электрического оборудования</c:v>
                </c:pt>
                <c:pt idx="8">
                  <c:v>Производство машин и оборудования</c:v>
                </c:pt>
                <c:pt idx="9">
                  <c:v>Производство прочих транспортных средств и оборудования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9.3000000000000007</c:v>
                </c:pt>
                <c:pt idx="1">
                  <c:v>9.6999999999999993</c:v>
                </c:pt>
                <c:pt idx="2">
                  <c:v>3.1</c:v>
                </c:pt>
                <c:pt idx="3">
                  <c:v>3.1</c:v>
                </c:pt>
                <c:pt idx="4">
                  <c:v>5.7</c:v>
                </c:pt>
                <c:pt idx="5">
                  <c:v>6</c:v>
                </c:pt>
                <c:pt idx="6">
                  <c:v>1.9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49696"/>
        <c:axId val="24355584"/>
      </c:barChart>
      <c:catAx>
        <c:axId val="24349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4355584"/>
        <c:crosses val="autoZero"/>
        <c:auto val="1"/>
        <c:lblAlgn val="ctr"/>
        <c:lblOffset val="100"/>
        <c:noMultiLvlLbl val="0"/>
      </c:catAx>
      <c:valAx>
        <c:axId val="24355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4349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Собственные средства организаций</c:v>
                </c:pt>
                <c:pt idx="1">
                  <c:v>Бюджетные средства из федерального бюджета</c:v>
                </c:pt>
                <c:pt idx="2">
                  <c:v>Бюджетные средства из бюджета субъекта РФ</c:v>
                </c:pt>
                <c:pt idx="3">
                  <c:v>Бюджетные средства из местных бюджетов</c:v>
                </c:pt>
                <c:pt idx="4">
                  <c:v>Кредиты банков</c:v>
                </c:pt>
                <c:pt idx="5">
                  <c:v>Заемные средства других организаций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62.4</c:v>
                </c:pt>
                <c:pt idx="1">
                  <c:v>7.7</c:v>
                </c:pt>
                <c:pt idx="2">
                  <c:v>7.9</c:v>
                </c:pt>
                <c:pt idx="3">
                  <c:v>2.1</c:v>
                </c:pt>
                <c:pt idx="4">
                  <c:v>5</c:v>
                </c:pt>
                <c:pt idx="5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578947368421054E-2"/>
                  <c:y val="-1.63800163800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6140350877193E-2"/>
                  <c:y val="-1.965601965601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298245614035089E-2"/>
                  <c:y val="-9.8280098280098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26315789473684E-2"/>
                  <c:y val="-2.62080262080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807017543859651E-2"/>
                  <c:y val="-1.965601965601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Собственные средства организаций</c:v>
                </c:pt>
                <c:pt idx="1">
                  <c:v>Бюджетные средства из федерального бюджета</c:v>
                </c:pt>
                <c:pt idx="2">
                  <c:v>Бюджетные средства из бюджета субъекта РФ</c:v>
                </c:pt>
                <c:pt idx="3">
                  <c:v>Бюджетные средства из местных бюджетов</c:v>
                </c:pt>
                <c:pt idx="4">
                  <c:v>Кредиты банков</c:v>
                </c:pt>
                <c:pt idx="5">
                  <c:v>Заемные средства других организаций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56.7</c:v>
                </c:pt>
                <c:pt idx="1">
                  <c:v>12.4</c:v>
                </c:pt>
                <c:pt idx="2">
                  <c:v>5.8</c:v>
                </c:pt>
                <c:pt idx="3">
                  <c:v>2.2000000000000002</c:v>
                </c:pt>
                <c:pt idx="4">
                  <c:v>15.6</c:v>
                </c:pt>
                <c:pt idx="5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131072"/>
        <c:axId val="112211456"/>
        <c:axId val="0"/>
      </c:bar3DChart>
      <c:catAx>
        <c:axId val="11213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2211456"/>
        <c:crosses val="autoZero"/>
        <c:auto val="1"/>
        <c:lblAlgn val="ctr"/>
        <c:lblOffset val="100"/>
        <c:noMultiLvlLbl val="0"/>
      </c:catAx>
      <c:valAx>
        <c:axId val="11221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13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 baseline="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E9E722-91F3-4882-9738-94743EAE7E8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171F2B-D8B5-4374-A9B2-888D432AD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8324C7-82C2-4321-B3C5-20517FF8FC1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AF87-B2C2-4080-A963-4B24ED161E92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B580B-96FF-42B1-9620-A1B2BA2C4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7965-F0B4-461B-82DF-16B9C0EB7E3E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D9CD-1BD7-45B5-96FB-53E668970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706B2-D7AD-46BC-A2AA-AAAC894088C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6E97-1924-4C5E-B678-FB5FAFFAF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5D7E-5CCC-4ABB-ADA1-36CE4C386EA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7C6F-629F-4BC2-9747-215218159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934C-EA66-4172-9E60-2EC0063BC571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E082-D25D-448E-857E-79B0CBC5D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EC3A-C044-4EC1-A4C2-E26BBE64C506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5596-9D84-4C9F-9012-0BEC5CDFC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1819-C80C-4B53-ACF8-8603B1680533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075B-543B-44BB-AEE4-9DE1EA1C9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E0011-8463-4F28-A553-DA2EAADB990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8878-2E30-4D03-AA28-B60C34B48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84DF-9CC7-440B-A2D8-D343B8CE866C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18FD-53EA-4889-86A0-E09498D60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2FD2-D7E4-4BF6-95CE-756C1586546B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DF29-8F89-4E19-B1A3-06A67D18D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CC50-4DB7-43E4-A6ED-15B720802D07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3CD7-E28C-4E21-A13F-20145D3CA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179510-E962-49CC-B232-40758B41A283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6D91A4-9509-4775-B1A6-953144192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2" r:id="rId4"/>
    <p:sldLayoutId id="2147483938" r:id="rId5"/>
    <p:sldLayoutId id="2147483933" r:id="rId6"/>
    <p:sldLayoutId id="2147483939" r:id="rId7"/>
    <p:sldLayoutId id="2147483940" r:id="rId8"/>
    <p:sldLayoutId id="2147483941" r:id="rId9"/>
    <p:sldLayoutId id="2147483934" r:id="rId10"/>
    <p:sldLayoutId id="21474839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428625"/>
            <a:ext cx="7429500" cy="43576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инвестиции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 основной капитал Владимирской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области в 2019 году</a:t>
            </a:r>
          </a:p>
        </p:txBody>
      </p:sp>
      <p:pic>
        <p:nvPicPr>
          <p:cNvPr id="10243" name="Рисунок 3" descr="Безымянный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           </a:t>
            </a:r>
            <a:r>
              <a:rPr lang="ru-RU" sz="1800" b="1" dirty="0" smtClean="0">
                <a:solidFill>
                  <a:srgbClr val="7030A0"/>
                </a:solidFill>
              </a:rPr>
              <a:t>Инвестиции в основной капитал по видам основных фондов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0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     Инвестиции в основной капитал по видам экономической деятельности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          (</a:t>
            </a:r>
            <a:r>
              <a:rPr lang="ru-RU" sz="1400" b="1" dirty="0" smtClean="0">
                <a:solidFill>
                  <a:srgbClr val="7030A0"/>
                </a:solidFill>
              </a:rPr>
              <a:t>по организациям не относящимся к субъектам малого предпринимательства)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                                                                   (процентов)</a:t>
            </a:r>
            <a:endParaRPr lang="ru-RU" sz="1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0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            </a:t>
            </a:r>
            <a:r>
              <a:rPr lang="ru-RU" sz="1600" b="1" dirty="0" smtClean="0">
                <a:solidFill>
                  <a:srgbClr val="7030A0"/>
                </a:solidFill>
              </a:rPr>
              <a:t>Инвестиции в основной капитал обрабатывающих производств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        </a:t>
            </a:r>
            <a:r>
              <a:rPr lang="ru-RU" sz="1400" b="1" dirty="0" smtClean="0">
                <a:solidFill>
                  <a:srgbClr val="7030A0"/>
                </a:solidFill>
              </a:rPr>
              <a:t>(по организациям не относящимся к субъектам малого предпринимательства)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                                                                   (процентов)</a:t>
            </a:r>
            <a:endParaRPr lang="ru-RU" sz="1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51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инвестиций в основной капитал</a:t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по источникам финансирования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88" y="1214438"/>
            <a:ext cx="3071812" cy="7143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средства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688" y="2143125"/>
            <a:ext cx="3071812" cy="7143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Привлеченные средства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2875" y="3214688"/>
            <a:ext cx="1071563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кредиты банков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5875" y="3214688"/>
            <a:ext cx="1143000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заемные средства других организаций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2875" y="4786313"/>
            <a:ext cx="1143000" cy="785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кредиты иностранных банков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00313" y="3214688"/>
            <a:ext cx="1143000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инвестиции из-за рубежа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14750" y="3214688"/>
            <a:ext cx="1214438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средства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000625" y="3214688"/>
            <a:ext cx="1285875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 внебюджетных фондов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14750" y="4786313"/>
            <a:ext cx="1214438" cy="500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федерального бюджета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14750" y="6072188"/>
            <a:ext cx="1214438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местных бюджетов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4750" y="5286375"/>
            <a:ext cx="1214438" cy="7858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бюджетов субъектов Российской Федерации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357938" y="3214688"/>
            <a:ext cx="1285875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организаций  и населения, привлеченные для долевого строительства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43500" y="4786313"/>
            <a:ext cx="1143000" cy="500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715250" y="3214688"/>
            <a:ext cx="1214438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643813" y="4786313"/>
            <a:ext cx="1357312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вышестоящей организации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643813" y="5429250"/>
            <a:ext cx="1357312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от выпуска корпоративных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облигаций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643813" y="6143625"/>
            <a:ext cx="1357312" cy="57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безвозмездная (гуманитарная ) помощь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 flipV="1">
            <a:off x="785813" y="2571750"/>
            <a:ext cx="228600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 flipV="1">
            <a:off x="2000250" y="2714625"/>
            <a:ext cx="1071563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 flipV="1">
            <a:off x="3000375" y="2928938"/>
            <a:ext cx="357188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4144169" y="3071019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5358607" y="307101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6500813" y="2857500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500813" y="2571750"/>
            <a:ext cx="1714500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501482" y="464264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143500" y="5286375"/>
            <a:ext cx="1143000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социального страхования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143500" y="5929313"/>
            <a:ext cx="1143000" cy="785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обязательного медицинского страхования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4144169" y="4642644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8216107" y="464264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572294" y="4642644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                 </a:t>
            </a:r>
            <a:r>
              <a:rPr lang="ru-RU" sz="1600" b="1" dirty="0" smtClean="0">
                <a:solidFill>
                  <a:srgbClr val="7030A0"/>
                </a:solidFill>
              </a:rPr>
              <a:t>Источники финансирования  инвестиций в основной капитал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         (по организациям, не относящимся к субъектам малого предпринимательства)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                                                                 (процентов)</a:t>
            </a:r>
            <a:endParaRPr lang="ru-RU" sz="1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37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                             </a:t>
            </a:r>
            <a:r>
              <a:rPr lang="ru-RU" sz="1600" b="1" dirty="0" smtClean="0">
                <a:solidFill>
                  <a:srgbClr val="7030A0"/>
                </a:solidFill>
              </a:rPr>
              <a:t>Инвестиции в основной капитал без бюджетных средств 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                  в расчете на одного жителя в </a:t>
            </a:r>
            <a:r>
              <a:rPr lang="ru-RU" sz="1600" b="1" smtClean="0">
                <a:solidFill>
                  <a:srgbClr val="7030A0"/>
                </a:solidFill>
              </a:rPr>
              <a:t>2019 году</a:t>
            </a:r>
            <a:r>
              <a:rPr lang="ru-RU" sz="1600" b="1" dirty="0" smtClean="0">
                <a:solidFill>
                  <a:srgbClr val="7030A0"/>
                </a:solidFill>
              </a:rPr>
              <a:t/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              (по организациям не относящимся к субъектам малого предпринимательства)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                      (тысяч рублей)</a:t>
            </a:r>
            <a:endParaRPr lang="ru-RU" sz="16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502" y="1554163"/>
            <a:ext cx="387939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63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0066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НОРМАТИВНО-ПРАВОВАЯ ОСНОВА, РЕГЛАМЕНТИРУЮЩАЯ ИНВЕСТИЦИОННУЮ ДЕЯТЕЛЬНОСТЬ 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В РОССИЙСКОЙ ФЕДЕРАЦИИ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F8BE-4772-4357-B25E-D97E1076C49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9298" y="908720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Нормативно-правовыми актами Российской Федерации установлены основные понятия инвестиций и инвестиционной деятельности</a:t>
            </a:r>
          </a:p>
          <a:p>
            <a:pPr algn="ctr"/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Инвестиции</a:t>
            </a:r>
            <a:r>
              <a:rPr lang="ru-RU" sz="1600" dirty="0" smtClean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денежные средства, ценные бумаги, иное имущество, в том числе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имущественные права, иные права, имеющие денежную оценку,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вкладываемые в объекты предпринимательской и (или) иной деятельности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в целях получения прибыли и (или) достижения иного полезного эффекта.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Ориентация на будущие доходы при вложении капитала – существенная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черта, отличающая инвестиции от текущих затрат на производство товаров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и услуг;</a:t>
            </a:r>
          </a:p>
          <a:p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Инвестиционная</a:t>
            </a:r>
            <a:r>
              <a:rPr lang="ru-RU" sz="16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– вложения инвестиций и осуществление практических действий в целях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деятельность</a:t>
            </a:r>
            <a:r>
              <a:rPr lang="ru-RU" sz="1600" b="1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получения прибыли и (или) достижения иного полезного эффекта;</a:t>
            </a: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r>
              <a:rPr lang="ru-RU" sz="16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Капитальные</a:t>
            </a:r>
            <a:r>
              <a:rPr lang="ru-RU" sz="16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– инвестиции в основной капитал (основные средства), в том числе затраты </a:t>
            </a:r>
            <a:r>
              <a:rPr lang="ru-RU" sz="16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вложения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на строительство жилых и нежилых зданий и сооружений, реконструкцию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   и техническое перевооружение действующих предприятий, приобретение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   машин, оборудования, производственного и хозяйственного инвентаря, </a:t>
            </a:r>
            <a:br>
              <a:rPr lang="ru-RU" sz="1600" dirty="0" smtClean="0"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                           проектно-изыскательские работы и другие затраты;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4BB69-56D0-4580-9B38-A884DAF67F6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5113" y="428625"/>
            <a:ext cx="8713787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Понятие инвестиций в основной капитал и их состав в статистическом учете</a:t>
            </a:r>
            <a:endParaRPr lang="en-US" sz="2000" b="1" cap="all" dirty="0">
              <a:solidFill>
                <a:srgbClr val="00B0F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Инвестиции в основной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затраты на строительство, реконструкцию (включая расширение и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капитал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модернизацию) объектов, которые приводят к увеличению их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первоначальной стоимости и повышению полезного эффекта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использования, приобретение машин, оборудования, транспортных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средств, производственного и хозяйственного инвентаря,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бухгалтерский учет которых осуществляется в порядке,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установленном для учета вложений во внеоборотные активы,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инвестиции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интеллектуальной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культивируемые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биологические активы.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инвестициям в основной капитал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относятся затраты на создание новых и приобретение поступивших по импорту основных средств, осуществляемые за счет всех источников финансирования, включая средства бюджетов на возвратной и безвозвратной основе, кредиты, техническую и гуманитарную помощь, договор мены.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инвестициях в основной капитал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учитываются также затраты, осуществленные за счет денежных средств граждан и юридических лиц, привлеченных организациями – застройщиками для долевого строительства на основе договоров, оформленных в соответствии с Федеральным законом от 30.12.2004 № 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A75DF-9E02-436D-B903-592D219713C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428625"/>
            <a:ext cx="8280400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составе инвестиций в основной капитал не учитываются: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затраты на приобретение зданий, сооружений, машин, оборудования, транспортных средств, производственного и хозяйственного инвентаря, числившихся ранее в основных фондах (средствах) у других организаций.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затраты на приобретение квартир в объектах жилого фонда, зачисляемых на баланс организации и учитываемых на счетах учета основных средств.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затраты на приобретение юридическими лицами в собственность земельных участков, объектов природопользования; контрактов, договоров аренды, лицензий (включая права пользования природными объектами), деловой репутации («гудвилла») и деловых связей (маркетинговых активов), которые в соответствии с СНС относятся к непроизведенным нефинансовым активам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Стоимостное ограничение включения </a:t>
            </a:r>
            <a:br>
              <a:rPr lang="ru-RU" sz="2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инвестиций в основной капитал</a:t>
            </a:r>
            <a:endParaRPr lang="ru-RU" sz="20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67544" y="980729"/>
            <a:ext cx="8176394" cy="553437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инвестиции в основной капитал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включаются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затраты на приобретение основных средств стоимостью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более 40 тысяч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в бухгалтерском учете они не отражаются в составе основных средств. </a:t>
            </a:r>
          </a:p>
          <a:p>
            <a:pPr algn="just">
              <a:buFont typeface="Wingdings 2" pitchFamily="18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государственным (муниципальным) бюджетным и автономным учреждениям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включаются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затраты на создание и  (или) приобретение основных средств по стоимости, определенной Федеральным стандартом бухгалтерского учета для организаций государственного сектора, учет которых осуществляется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счете – объекты стоимостью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более 100 тысяч 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32" y="260649"/>
            <a:ext cx="8441024" cy="577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0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68072" cy="962744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Индексы физического объема инвестиций в основной капитал 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4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регионов Центрального Федерального округа в 2019 году 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4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(</a:t>
            </a:r>
            <a:r>
              <a:rPr lang="ru-RU" sz="14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процентов)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4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 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endParaRPr lang="ru-RU" sz="1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738" y="1036476"/>
            <a:ext cx="7276710" cy="520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06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10676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Инвестиции в основной капитал по организациям, не относящимся к субъектам малого </a:t>
            </a:r>
            <a:r>
              <a:rPr lang="ru-RU" sz="1600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предпринимательства</a:t>
            </a:r>
            <a:r>
              <a:rPr lang="ru-RU" sz="1800" dirty="0" smtClean="0">
                <a:effectLst/>
                <a:latin typeface="Arial"/>
                <a:ea typeface="Times New Roman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по </a:t>
            </a:r>
            <a:r>
              <a:rPr lang="ru-RU" sz="16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муниципальным образованиям</a:t>
            </a:r>
            <a:r>
              <a:rPr lang="ru-RU" sz="1800" dirty="0">
                <a:effectLst/>
                <a:latin typeface="Arial"/>
                <a:ea typeface="Times New Roman"/>
              </a:rPr>
              <a:t/>
            </a:r>
            <a:br>
              <a:rPr lang="ru-RU" sz="1800" dirty="0">
                <a:effectLst/>
                <a:latin typeface="Arial"/>
                <a:ea typeface="Times New Roman"/>
              </a:rPr>
            </a:br>
            <a:r>
              <a:rPr lang="ru-RU" sz="1600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Владимирской области в 2019 году</a:t>
            </a:r>
            <a:r>
              <a:rPr lang="ru-RU" sz="1800" dirty="0">
                <a:effectLst/>
                <a:latin typeface="Arial"/>
                <a:ea typeface="Times New Roman"/>
              </a:rPr>
              <a:t/>
            </a:r>
            <a:br>
              <a:rPr lang="ru-RU" sz="1800" dirty="0">
                <a:effectLst/>
                <a:latin typeface="Arial"/>
                <a:ea typeface="Times New Roman"/>
              </a:rPr>
            </a:br>
            <a:r>
              <a:rPr lang="ru-RU" sz="1600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(миллионов рублей)</a:t>
            </a:r>
            <a:r>
              <a:rPr lang="ru-RU" sz="1800" dirty="0">
                <a:effectLst/>
                <a:latin typeface="Arial"/>
                <a:ea typeface="Times New Roman"/>
              </a:rPr>
              <a:t/>
            </a:r>
            <a:br>
              <a:rPr lang="ru-RU" sz="1800" dirty="0">
                <a:effectLst/>
                <a:latin typeface="Arial"/>
                <a:ea typeface="Times New Roman"/>
              </a:rPr>
            </a:br>
            <a:endParaRPr lang="ru-RU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700" y="1554163"/>
            <a:ext cx="49710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02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45" y="260648"/>
            <a:ext cx="5869543" cy="7260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59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539</TotalTime>
  <Words>393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   инвестиции  в основной капитал Владимирской области в 2019 году</vt:lpstr>
      <vt:lpstr>НОРМАТИВНО-ПРАВОВАЯ ОСНОВА, РЕГЛАМЕНТИРУЮЩАЯ ИНВЕСТИЦИОННУЮ ДЕЯТЕЛЬНОСТЬ  В РОССИЙСКОЙ ФЕДЕРАЦИИ</vt:lpstr>
      <vt:lpstr>Презентация PowerPoint</vt:lpstr>
      <vt:lpstr>Презентация PowerPoint</vt:lpstr>
      <vt:lpstr>Стоимостное ограничение включения  инвестиций в основной капитал</vt:lpstr>
      <vt:lpstr>                         </vt:lpstr>
      <vt:lpstr>Индексы физического объема инвестиций в основной капитал  регионов Центрального Федерального округа в 2019 году   (процентов)   </vt:lpstr>
      <vt:lpstr>Инвестиции в основной капитал по организациям, не относящимся к субъектам малого предпринимательства по муниципальным образованиям Владимирской области в 2019 году (миллионов рублей) </vt:lpstr>
      <vt:lpstr>Презентация PowerPoint</vt:lpstr>
      <vt:lpstr>           Инвестиции в основной капитал по видам основных фондов</vt:lpstr>
      <vt:lpstr>     Инвестиции в основной капитал по видам экономической деятельности           (по организациям не относящимся к субъектам малого предпринимательства)                                                                        (процентов)</vt:lpstr>
      <vt:lpstr>            Инвестиции в основной капитал обрабатывающих производств         (по организациям не относящимся к субъектам малого предпринимательства)                                                                        (процентов)</vt:lpstr>
      <vt:lpstr>Структура инвестиций в основной капитал по источникам финансирования</vt:lpstr>
      <vt:lpstr>                 Источники финансирования  инвестиций в основной капитал              (по организациям, не относящимся к субъектам малого предпринимательства)                                                                      (процентов)</vt:lpstr>
      <vt:lpstr>                             Инвестиции в основной капитал без бюджетных средств                                                           в расчете на одного жителя в 2019 году                 (по организациям не относящимся к субъектам малого предпринимательства)                                                               (тысяч рублей)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tfateeva</dc:creator>
  <cp:lastModifiedBy>Выборнова Альбина Геннадьевна</cp:lastModifiedBy>
  <cp:revision>128</cp:revision>
  <cp:lastPrinted>2020-04-06T06:14:25Z</cp:lastPrinted>
  <dcterms:created xsi:type="dcterms:W3CDTF">2015-02-25T11:56:08Z</dcterms:created>
  <dcterms:modified xsi:type="dcterms:W3CDTF">2020-04-14T07:07:46Z</dcterms:modified>
</cp:coreProperties>
</file>